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Average"/>
      <p:regular r:id="rId23"/>
    </p:embeddedFon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Oswald-regular.fntdata"/><Relationship Id="rId23" Type="http://schemas.openxmlformats.org/officeDocument/2006/relationships/font" Target="fonts/Average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9195070cf9_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9195070cf9_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9df4a6bab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9df4a6bab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9df4a6bab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9df4a6bab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9195070cf9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9195070cf9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9df4a6bab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9df4a6bab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9df4a6bab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9df4a6bab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df4a6babc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9df4a6babc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195070cf9_5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195070cf9_5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9195070cf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9195070cf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9df2078f3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9df2078f3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9195070cf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9195070cf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9195070cf9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9195070cf9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9df4a6bab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9df4a6bab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9195070cf9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9195070cf9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9195070cf9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9195070cf9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9195070cf9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9195070cf9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semanticscholar.org/cord19" TargetMode="External"/><Relationship Id="rId4" Type="http://schemas.openxmlformats.org/officeDocument/2006/relationships/hyperlink" Target="https://github.com/elenisproject/internet-and-applications.git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Covid-04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266175" y="3949900"/>
            <a:ext cx="4775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Ελένη Καρανικόλα (ΑΜ: 03113508)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212050" y="218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Ο πίνακας cite_span :</a:t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250" y="778600"/>
            <a:ext cx="7108552" cy="40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323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1-javascript 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978200" y="1194663"/>
            <a:ext cx="2136300" cy="4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Αρχική Σελίδα:</a:t>
            </a:r>
            <a:endParaRPr/>
          </a:p>
        </p:txBody>
      </p:sp>
      <p:sp>
        <p:nvSpPr>
          <p:cNvPr id="126" name="Google Shape;126;p23"/>
          <p:cNvSpPr txBox="1"/>
          <p:nvPr/>
        </p:nvSpPr>
        <p:spPr>
          <a:xfrm>
            <a:off x="4707325" y="529450"/>
            <a:ext cx="3033300" cy="6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Μετά το κουμπί, “countries ordered by their article publications”</a:t>
            </a:r>
            <a:endParaRPr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35700"/>
            <a:ext cx="3679918" cy="322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7325" y="1264475"/>
            <a:ext cx="3707902" cy="379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218275" y="436025"/>
            <a:ext cx="3462900" cy="5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1 - javascript</a:t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218275" y="1175400"/>
            <a:ext cx="5067000" cy="4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Μετα την αναζήτηση “who” για παράδειγμα</a:t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975" y="1806500"/>
            <a:ext cx="6048039" cy="305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Bar Chart - Publication per month for PLoS One magazine</a:t>
            </a:r>
            <a:endParaRPr/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Μετά την εισαγωγή δεδομένων με την βοήθεια της python, εξάγαμε τα δεδομένα μέσω την Node.js και με την βοήθεια της html εμφανίσαμε τα αποτελέσματα.</a:t>
            </a: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 amt="94000"/>
          </a:blip>
          <a:stretch>
            <a:fillRect/>
          </a:stretch>
        </p:blipFill>
        <p:spPr>
          <a:xfrm>
            <a:off x="373725" y="2304675"/>
            <a:ext cx="5531252" cy="2747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2 - Java Service</a:t>
            </a:r>
            <a:endParaRPr/>
          </a:p>
        </p:txBody>
      </p:sp>
      <p:sp>
        <p:nvSpPr>
          <p:cNvPr id="148" name="Google Shape;148;p26"/>
          <p:cNvSpPr txBox="1"/>
          <p:nvPr>
            <p:ph idx="1" type="body"/>
          </p:nvPr>
        </p:nvSpPr>
        <p:spPr>
          <a:xfrm>
            <a:off x="311700" y="1055100"/>
            <a:ext cx="2397900" cy="6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Αρχική Σελίδα</a:t>
            </a:r>
            <a:endParaRPr/>
          </a:p>
        </p:txBody>
      </p:sp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2113" y="1637150"/>
            <a:ext cx="6419780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2 - Java Service</a:t>
            </a:r>
            <a:endParaRPr/>
          </a:p>
        </p:txBody>
      </p:sp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311700" y="1055100"/>
            <a:ext cx="6552600" cy="4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New Form - μετά το Add New User </a:t>
            </a:r>
            <a:r>
              <a:rPr lang="en"/>
              <a:t> ή μετά το edit</a:t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725" y="1613175"/>
            <a:ext cx="8058557" cy="332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2 - Java Service</a:t>
            </a:r>
            <a:endParaRPr/>
          </a:p>
        </p:txBody>
      </p: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311700" y="1055100"/>
            <a:ext cx="6552600" cy="4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Article-List μετα την αναζήτηση “who” για παράδειγμα.</a:t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375" y="1609825"/>
            <a:ext cx="6817256" cy="332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398900" y="1740625"/>
            <a:ext cx="8520600" cy="12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Ευχαριστώ πολύ για την παρακολούθηση.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Στόχος της εργασίας.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74325" y="1590000"/>
            <a:ext cx="85206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Κατασκευή </a:t>
            </a:r>
            <a:r>
              <a:rPr lang="en"/>
              <a:t>μιας</a:t>
            </a:r>
            <a:r>
              <a:rPr lang="en"/>
              <a:t> σχεσιακής βάσης.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Εισαγωγή των δεδομένων από το </a:t>
            </a:r>
            <a:r>
              <a:rPr lang="en" sz="1200">
                <a:solidFill>
                  <a:srgbClr val="0366D6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www.semanticscholar.org</a:t>
            </a:r>
            <a:r>
              <a:rPr lang="en"/>
              <a:t> στην βάση.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Επεξεργασία των δεδομένων και εμφάνιση του αποτελέσματος.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Δημιουργία ενός java Service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375775" y="3358550"/>
            <a:ext cx="84564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Το git Repository της Εργασίας είναι:</a:t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https://github.com/elenisproject/internet-and-applications.git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Στο οποίο υπάρχει η εργασία διαθέσιμη για χρήση με οδηγίες εγκατάστασης.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Λειτουργίες της εφαρμογής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1)Javascript : εμφάνιση μπάρας με βάση τις </a:t>
            </a:r>
            <a:r>
              <a:rPr lang="en"/>
              <a:t>δημοσιεύσεις</a:t>
            </a:r>
            <a:r>
              <a:rPr lang="en"/>
              <a:t> ανά μήνα, αναζήτηση βάση οργανισμού, εμφάνιση πρώτων δέκα χωρών σε δημοσιεύσεις άρθρων.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2)Java Service: Εμφάνιση πίνακα των χρηστών, δημιουργία, επεξεργασία και διαγραφή χρηστών, αναζήτηση με βάση τον οργανισμό.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Γλώσσες που χρησιμοποιήθηκαν:</a:t>
            </a:r>
            <a:endParaRPr b="1" sz="21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064725"/>
            <a:ext cx="8520600" cy="15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</a:rPr>
              <a:t>1η Εφαρμογή</a:t>
            </a:r>
            <a:endParaRPr b="1" sz="21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AutoNum type="arabicPeriod"/>
            </a:pPr>
            <a:r>
              <a:rPr b="1" lang="en" sz="1400">
                <a:solidFill>
                  <a:srgbClr val="FFFFFF"/>
                </a:solidFill>
              </a:rPr>
              <a:t>MySQL. - </a:t>
            </a:r>
            <a:r>
              <a:rPr i="1" lang="en" sz="1400">
                <a:solidFill>
                  <a:srgbClr val="FFFFFF"/>
                </a:solidFill>
              </a:rPr>
              <a:t>για την κατασκευή της βάσης</a:t>
            </a:r>
            <a:endParaRPr i="1"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AutoNum type="arabicPeriod"/>
            </a:pPr>
            <a:r>
              <a:rPr b="1" lang="en" sz="1400">
                <a:solidFill>
                  <a:srgbClr val="FFFFFF"/>
                </a:solidFill>
              </a:rPr>
              <a:t>Python. -</a:t>
            </a:r>
            <a:r>
              <a:rPr b="1" i="1" lang="en" sz="1400">
                <a:solidFill>
                  <a:srgbClr val="FFFFFF"/>
                </a:solidFill>
              </a:rPr>
              <a:t> </a:t>
            </a:r>
            <a:r>
              <a:rPr i="1" lang="en" sz="1400">
                <a:solidFill>
                  <a:srgbClr val="FFFFFF"/>
                </a:solidFill>
              </a:rPr>
              <a:t>για την εισαγωγή των δεδομένων στην βάση.</a:t>
            </a:r>
            <a:endParaRPr i="1"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AutoNum type="arabicPeriod"/>
            </a:pPr>
            <a:r>
              <a:rPr b="1" lang="en" sz="1400">
                <a:solidFill>
                  <a:srgbClr val="FFFFFF"/>
                </a:solidFill>
              </a:rPr>
              <a:t>Javascript. -</a:t>
            </a:r>
            <a:r>
              <a:rPr i="1" lang="en" sz="1400">
                <a:solidFill>
                  <a:srgbClr val="FFFFFF"/>
                </a:solidFill>
              </a:rPr>
              <a:t>για την εξαγωγή δεδομένων από την βάση.</a:t>
            </a:r>
            <a:endParaRPr i="1"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verage"/>
              <a:buAutoNum type="arabicPeriod"/>
            </a:pPr>
            <a:r>
              <a:rPr b="1" lang="en" sz="1400">
                <a:solidFill>
                  <a:srgbClr val="FFFFFF"/>
                </a:solidFill>
              </a:rPr>
              <a:t>Html -</a:t>
            </a:r>
            <a:r>
              <a:rPr i="1" lang="en" sz="1400">
                <a:solidFill>
                  <a:srgbClr val="FFFFFF"/>
                </a:solidFill>
              </a:rPr>
              <a:t>για την παρουσίαση των αποτελεσμάτων.</a:t>
            </a:r>
            <a:endParaRPr i="1"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/>
        </p:nvSpPr>
        <p:spPr>
          <a:xfrm>
            <a:off x="423575" y="2528900"/>
            <a:ext cx="6104400" cy="20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r>
              <a:rPr b="1" lang="en" sz="21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η Εφαρμογή</a:t>
            </a:r>
            <a:endParaRPr b="1" sz="21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AutoNum type="arabicPeriod"/>
            </a:pPr>
            <a:r>
              <a:rPr b="1"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MySQL. - </a:t>
            </a:r>
            <a:r>
              <a:rPr i="1"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για την κατασκευή της βάσης</a:t>
            </a:r>
            <a:endParaRPr i="1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AutoNum type="arabicPeriod"/>
            </a:pPr>
            <a:r>
              <a:rPr b="1"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Python. -</a:t>
            </a:r>
            <a:r>
              <a:rPr b="1" i="1"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i="1"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για την εισαγωγή των δεδομένων στην βάση.</a:t>
            </a:r>
            <a:endParaRPr i="1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AutoNum type="arabicPeriod"/>
            </a:pPr>
            <a:r>
              <a:rPr b="1"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Java. -</a:t>
            </a:r>
            <a:r>
              <a:rPr i="1"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για την εξαγωγή δεδομένων από την βάση.</a:t>
            </a:r>
            <a:endParaRPr i="1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AutoNum type="arabicPeriod"/>
            </a:pPr>
            <a:r>
              <a:rPr b="1"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Html -</a:t>
            </a:r>
            <a:r>
              <a:rPr i="1"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για την παρουσίαση των αποτελεσμάτων.</a:t>
            </a:r>
            <a:endParaRPr i="1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133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Η δομή του 1ου Project που αναπτύχθηκε: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4080000" y="1152475"/>
            <a:ext cx="4752300" cy="38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Configuration: Ο κώδικας sql για την δημιουργία της βάσης.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Import data: Τα αρχεία σε python  για την εισαγωγή των δεδομένων στην βάση.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app.js: Τα αρχεία σε javascript και html για την εξαγωγή των δεδομένων και την παραγωγή ενός διαγράμματος πάνω σε αυτά. 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0" l="0" r="0" t="1293"/>
          <a:stretch/>
        </p:blipFill>
        <p:spPr>
          <a:xfrm>
            <a:off x="353425" y="784850"/>
            <a:ext cx="2312524" cy="427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214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Η δομή του 2ου Project που αναπτύχθηκε: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731100" y="971850"/>
            <a:ext cx="5101200" cy="4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Database-configuration,import-data :κοινό με project1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UserDAO.java: σύνδεση με την βάση και εκτέλεση των sql_queries σε διαφορετικές συναρτήσεις.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UserServlet.Java: επαφή με την ιστοσελίδα μας για διαφορετικές ενέργειες από τον χρήση.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Article.java,User.Java: οι κλάσεις με τις βασικές δομές που χρησιμοποιούμε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/>
              <a:t>Error.jsp,user_article.jsp,user-form.jsp,user-list.jsp: οι σελίδες που έχουν τον html κώδικα και τα actions σε κάθε ενέργεια.</a:t>
            </a:r>
            <a:endParaRPr sz="1500"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826975"/>
            <a:ext cx="2608300" cy="4092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Το διάγραμμα ER της Βάσης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 amt="87000"/>
          </a:blip>
          <a:stretch>
            <a:fillRect/>
          </a:stretch>
        </p:blipFill>
        <p:spPr>
          <a:xfrm>
            <a:off x="1842975" y="1152475"/>
            <a:ext cx="5508225" cy="378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Εικόνα της Βάσης μετά την εισαγωγή των δεδομένων μας 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476250"/>
            <a:ext cx="8520600" cy="32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Ο πίνακας authors με τα στοιχεία των συγγραφέων: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975" y="1949650"/>
            <a:ext cx="7207200" cy="290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298975"/>
            <a:ext cx="8520600" cy="42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Ο πίνακας body_text με το κείμενο των άρθρων</a:t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59250"/>
            <a:ext cx="7561602" cy="38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